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67" r:id="rId4"/>
    <p:sldId id="258" r:id="rId5"/>
    <p:sldId id="259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1" d="100"/>
          <a:sy n="61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heel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/>
          <a:lstStyle/>
          <a:p>
            <a:pPr algn="ctr"/>
            <a:r>
              <a:rPr lang="ar-EG" dirty="0" smtClean="0"/>
              <a:t>درس رياضيات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235743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أعداد 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 / سهير محمد إبراهيم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فصل :  3/ 1</a:t>
            </a:r>
            <a:endParaRPr lang="ar-SA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4400" dirty="0" smtClean="0"/>
          </a:p>
          <a:p>
            <a:pPr algn="ctr">
              <a:buNone/>
            </a:pPr>
            <a:r>
              <a:rPr lang="ar-EG" sz="4400" dirty="0" smtClean="0"/>
              <a:t>حل </a:t>
            </a:r>
            <a:r>
              <a:rPr lang="ar-EG" sz="4400" dirty="0" smtClean="0"/>
              <a:t>ص</a:t>
            </a:r>
            <a:r>
              <a:rPr lang="ar-EG" sz="4400" dirty="0" smtClean="0"/>
              <a:t> 28 في الواجب</a:t>
            </a:r>
            <a:endParaRPr lang="ar-SA" sz="4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النشاط الإضافي</a:t>
            </a:r>
            <a:endParaRPr lang="ar-SA" b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6000" dirty="0" smtClean="0"/>
              <a:t>المكان  / الفصل</a:t>
            </a:r>
          </a:p>
          <a:p>
            <a:pPr algn="ctr">
              <a:buNone/>
            </a:pPr>
            <a:endParaRPr lang="ar-EG" sz="6000" dirty="0" smtClean="0"/>
          </a:p>
          <a:p>
            <a:pPr algn="ctr">
              <a:buNone/>
            </a:pPr>
            <a:r>
              <a:rPr lang="ar-EG" sz="6000" dirty="0" smtClean="0"/>
              <a:t>الزمن </a:t>
            </a:r>
            <a:r>
              <a:rPr lang="ar-EG" sz="6000" dirty="0" smtClean="0"/>
              <a:t>/ 60 </a:t>
            </a:r>
            <a:r>
              <a:rPr lang="ar-EG" sz="6000" dirty="0" smtClean="0"/>
              <a:t>دقيقة</a:t>
            </a:r>
            <a:endParaRPr lang="ar-EG" sz="60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ar-EG" sz="6600" dirty="0" smtClean="0"/>
              <a:t>المهمة </a:t>
            </a:r>
          </a:p>
          <a:p>
            <a:pPr algn="ctr">
              <a:lnSpc>
                <a:spcPct val="150000"/>
              </a:lnSpc>
              <a:buNone/>
            </a:pPr>
            <a:r>
              <a:rPr lang="ar-EG" sz="6600" dirty="0" smtClean="0"/>
              <a:t> الجمع بما لا يزيد على</a:t>
            </a:r>
          </a:p>
          <a:p>
            <a:pPr algn="ctr">
              <a:lnSpc>
                <a:spcPct val="150000"/>
              </a:lnSpc>
              <a:buNone/>
            </a:pPr>
            <a:r>
              <a:rPr lang="ar-EG" sz="6600" dirty="0" smtClean="0"/>
              <a:t> 99999</a:t>
            </a:r>
          </a:p>
          <a:p>
            <a:pPr algn="ctr">
              <a:lnSpc>
                <a:spcPct val="150000"/>
              </a:lnSpc>
              <a:buNone/>
            </a:pPr>
            <a:endParaRPr lang="ar-EG" sz="66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sz="3600" dirty="0" smtClean="0"/>
              <a:t>يجمع عددين </a:t>
            </a:r>
            <a:r>
              <a:rPr lang="ar-EG" sz="3600" dirty="0" smtClean="0"/>
              <a:t>أو أكثر </a:t>
            </a:r>
            <a:r>
              <a:rPr lang="ar-EG" sz="3600" dirty="0" smtClean="0"/>
              <a:t>كل منهما مكون من </a:t>
            </a:r>
            <a:r>
              <a:rPr lang="ar-EG" sz="3600" dirty="0" smtClean="0"/>
              <a:t>أربعة أو </a:t>
            </a:r>
            <a:r>
              <a:rPr lang="ar-EG" sz="3600" dirty="0" smtClean="0"/>
              <a:t>خمسة </a:t>
            </a:r>
            <a:r>
              <a:rPr lang="ar-EG" sz="3600" dirty="0" smtClean="0"/>
              <a:t>أرقام </a:t>
            </a:r>
            <a:r>
              <a:rPr lang="ar-EG" sz="3600" dirty="0" smtClean="0"/>
              <a:t>بدون </a:t>
            </a:r>
            <a:r>
              <a:rPr lang="ar-EG" sz="3600" dirty="0" smtClean="0"/>
              <a:t>أو </a:t>
            </a:r>
            <a:r>
              <a:rPr lang="ar-EG" sz="3600" dirty="0" smtClean="0"/>
              <a:t>مع </a:t>
            </a:r>
            <a:r>
              <a:rPr lang="ar-EG" sz="3600" dirty="0" smtClean="0"/>
              <a:t>إعادة </a:t>
            </a:r>
            <a:r>
              <a:rPr lang="ar-EG" sz="3600" dirty="0" smtClean="0"/>
              <a:t>التسمية</a:t>
            </a:r>
          </a:p>
          <a:p>
            <a:r>
              <a:rPr lang="ar-EG" sz="3600" dirty="0" smtClean="0"/>
              <a:t>يستخدم </a:t>
            </a:r>
            <a:r>
              <a:rPr lang="ar-EG" sz="3600" dirty="0" smtClean="0"/>
              <a:t>الآلة </a:t>
            </a:r>
            <a:r>
              <a:rPr lang="ar-EG" sz="3600" dirty="0" smtClean="0"/>
              <a:t>الحاسبة للتأكد من صحة الناتج</a:t>
            </a:r>
          </a:p>
          <a:p>
            <a:r>
              <a:rPr lang="ar-EG" sz="3600" dirty="0" smtClean="0"/>
              <a:t>يتعرف </a:t>
            </a:r>
            <a:r>
              <a:rPr lang="ar-EG" sz="3600" dirty="0" smtClean="0"/>
              <a:t>أمثلة </a:t>
            </a:r>
            <a:r>
              <a:rPr lang="ar-EG" sz="3600" dirty="0" smtClean="0"/>
              <a:t>عددية لخواص عملية جمع </a:t>
            </a:r>
            <a:r>
              <a:rPr lang="ar-EG" sz="3600" dirty="0" smtClean="0"/>
              <a:t>الأعداد </a:t>
            </a:r>
            <a:r>
              <a:rPr lang="ar-EG" sz="3600" dirty="0" smtClean="0"/>
              <a:t>بدون ذكر اسم الخاصية</a:t>
            </a:r>
          </a:p>
          <a:p>
            <a:r>
              <a:rPr lang="ar-EG" sz="3600" dirty="0" smtClean="0"/>
              <a:t>يعطى </a:t>
            </a:r>
            <a:r>
              <a:rPr lang="ar-EG" sz="3600" dirty="0" smtClean="0"/>
              <a:t>أمثلة </a:t>
            </a:r>
            <a:r>
              <a:rPr lang="ar-EG" sz="3600" dirty="0" smtClean="0"/>
              <a:t>حياتية </a:t>
            </a:r>
            <a:r>
              <a:rPr lang="ar-EG" sz="3600" dirty="0" smtClean="0"/>
              <a:t>كنماذج </a:t>
            </a:r>
            <a:r>
              <a:rPr lang="ar-EG" sz="3600" dirty="0" smtClean="0"/>
              <a:t>تمثل جملاً عددية تتضمن الجمع</a:t>
            </a:r>
            <a:endParaRPr lang="ar-SA" sz="36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الأهداف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EG" sz="8000" dirty="0" smtClean="0"/>
              <a:t>نقود – اللوحة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مصادر التعلم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24294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ar-EG" sz="3200" dirty="0" smtClean="0"/>
              <a:t>اى</a:t>
            </a:r>
            <a:r>
              <a:rPr lang="ar-EG" sz="3200" dirty="0" smtClean="0"/>
              <a:t> المواقف </a:t>
            </a:r>
            <a:r>
              <a:rPr lang="ar-EG" sz="3200" dirty="0" smtClean="0"/>
              <a:t>الآتية </a:t>
            </a:r>
            <a:r>
              <a:rPr lang="ar-EG" sz="3200" dirty="0" smtClean="0"/>
              <a:t>يستلزم </a:t>
            </a:r>
            <a:r>
              <a:rPr lang="ar-EG" sz="3200" dirty="0" smtClean="0"/>
              <a:t>إجراء </a:t>
            </a:r>
            <a:r>
              <a:rPr lang="ar-EG" sz="3200" dirty="0" smtClean="0"/>
              <a:t>عملية الجمع </a:t>
            </a:r>
          </a:p>
          <a:p>
            <a:pPr marL="514350" indent="-514350">
              <a:buNone/>
            </a:pPr>
            <a:r>
              <a:rPr lang="ar-EG" sz="3200" dirty="0" smtClean="0"/>
              <a:t>الموقف </a:t>
            </a:r>
            <a:r>
              <a:rPr lang="ar-EG" sz="3200" dirty="0" smtClean="0"/>
              <a:t>الأول </a:t>
            </a:r>
            <a:r>
              <a:rPr lang="ar-EG" sz="3200" dirty="0" smtClean="0"/>
              <a:t>/ مع خالد 745 جنيهاً كم جنيهاً يلزم </a:t>
            </a:r>
            <a:r>
              <a:rPr lang="ar-EG" sz="3200" dirty="0" smtClean="0"/>
              <a:t>إضافته </a:t>
            </a:r>
            <a:r>
              <a:rPr lang="ar-EG" sz="3200" dirty="0" smtClean="0"/>
              <a:t>لما مع خالد ليتمكن من شراء ثلاجة ثمنها 983 جنيهاً ؟</a:t>
            </a:r>
          </a:p>
          <a:p>
            <a:pPr marL="514350" indent="-514350">
              <a:buNone/>
            </a:pPr>
            <a:r>
              <a:rPr lang="ar-EG" sz="3200" dirty="0" smtClean="0"/>
              <a:t>الموقف </a:t>
            </a:r>
            <a:r>
              <a:rPr lang="ar-EG" sz="3200" dirty="0" smtClean="0"/>
              <a:t>الثاني </a:t>
            </a:r>
            <a:r>
              <a:rPr lang="ar-EG" sz="3200" dirty="0" smtClean="0"/>
              <a:t>: </a:t>
            </a:r>
            <a:r>
              <a:rPr lang="ar-EG" sz="3200" dirty="0" smtClean="0"/>
              <a:t>أنتج </a:t>
            </a:r>
            <a:r>
              <a:rPr lang="ar-EG" sz="3200" dirty="0" smtClean="0"/>
              <a:t>احد المصانع </a:t>
            </a:r>
            <a:r>
              <a:rPr lang="ar-EG" sz="3200" dirty="0" smtClean="0"/>
              <a:t>في </a:t>
            </a:r>
            <a:r>
              <a:rPr lang="ar-EG" sz="3200" dirty="0" smtClean="0"/>
              <a:t>شهرين متتاليين 745 , 983 من الوحدات </a:t>
            </a:r>
          </a:p>
          <a:p>
            <a:pPr marL="514350" indent="-514350">
              <a:buNone/>
            </a:pPr>
            <a:r>
              <a:rPr lang="ar-EG" sz="3200" dirty="0" smtClean="0"/>
              <a:t>ما عدد الوحدات </a:t>
            </a:r>
            <a:r>
              <a:rPr lang="ar-EG" sz="3200" dirty="0" smtClean="0"/>
              <a:t>التي أنتجها </a:t>
            </a:r>
            <a:r>
              <a:rPr lang="ar-EG" sz="3200" dirty="0" smtClean="0"/>
              <a:t>هذا المصنع </a:t>
            </a:r>
            <a:r>
              <a:rPr lang="ar-EG" sz="3200" dirty="0" smtClean="0"/>
              <a:t>في </a:t>
            </a:r>
            <a:r>
              <a:rPr lang="ar-EG" sz="3200" dirty="0" smtClean="0"/>
              <a:t>الشهرين معاً ؟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5992"/>
          </a:xfrm>
        </p:spPr>
        <p:txBody>
          <a:bodyPr>
            <a:normAutofit/>
          </a:bodyPr>
          <a:lstStyle/>
          <a:p>
            <a:pPr algn="ctr"/>
            <a:r>
              <a:rPr lang="ar-EG" sz="5400" dirty="0" smtClean="0"/>
              <a:t>تنفيذ المهمة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أداء شفوي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ar-EG" sz="2800" dirty="0" smtClean="0"/>
              <a:t>باستخدام </a:t>
            </a:r>
            <a:r>
              <a:rPr lang="ar-EG" sz="2800" dirty="0" smtClean="0"/>
              <a:t>إستراتيجية </a:t>
            </a:r>
            <a:r>
              <a:rPr lang="ar-EG" sz="2800" dirty="0" smtClean="0"/>
              <a:t>العرض </a:t>
            </a:r>
            <a:r>
              <a:rPr lang="ar-EG" sz="2800" dirty="0" smtClean="0"/>
              <a:t>التوضيحي </a:t>
            </a:r>
            <a:r>
              <a:rPr lang="ar-EG" sz="2800" dirty="0" smtClean="0"/>
              <a:t>والمناقشة :</a:t>
            </a:r>
          </a:p>
          <a:p>
            <a:pPr algn="just"/>
            <a:r>
              <a:rPr lang="ar-EG" sz="2800" dirty="0" smtClean="0"/>
              <a:t>استمع </a:t>
            </a:r>
            <a:r>
              <a:rPr lang="ar-EG" sz="2800" dirty="0" smtClean="0"/>
              <a:t>إلى </a:t>
            </a:r>
            <a:r>
              <a:rPr lang="ar-EG" sz="2800" dirty="0" smtClean="0"/>
              <a:t>اقتراحات التلاميذ بشأن الموقف </a:t>
            </a:r>
            <a:r>
              <a:rPr lang="ar-EG" sz="2800" dirty="0" smtClean="0"/>
              <a:t>الذي </a:t>
            </a:r>
            <a:r>
              <a:rPr lang="ar-EG" sz="2800" dirty="0" smtClean="0"/>
              <a:t>يعبر عن عملية الجمع المعطاة ويطلب من </a:t>
            </a:r>
            <a:r>
              <a:rPr lang="ar-EG" sz="2800" dirty="0" smtClean="0"/>
              <a:t>باقي </a:t>
            </a:r>
            <a:r>
              <a:rPr lang="ar-EG" sz="2800" dirty="0" smtClean="0"/>
              <a:t>الفصل </a:t>
            </a:r>
            <a:r>
              <a:rPr lang="ar-EG" sz="2800" dirty="0" smtClean="0"/>
              <a:t>أن </a:t>
            </a:r>
            <a:r>
              <a:rPr lang="ar-EG" sz="2800" dirty="0" smtClean="0"/>
              <a:t>يشترك </a:t>
            </a:r>
            <a:r>
              <a:rPr lang="ar-EG" sz="2800" dirty="0" smtClean="0"/>
              <a:t>في </a:t>
            </a:r>
            <a:r>
              <a:rPr lang="ar-EG" sz="2800" dirty="0" smtClean="0"/>
              <a:t>الحكم على مدى مطابقة الموقف للعملية المعطاة</a:t>
            </a:r>
          </a:p>
          <a:p>
            <a:pPr algn="just"/>
            <a:r>
              <a:rPr lang="ar-EG" sz="2800" dirty="0" smtClean="0"/>
              <a:t>فكر </a:t>
            </a:r>
            <a:r>
              <a:rPr lang="ar-EG" sz="2800" dirty="0" smtClean="0"/>
              <a:t>في </a:t>
            </a:r>
            <a:r>
              <a:rPr lang="ar-EG" sz="2800" dirty="0" smtClean="0"/>
              <a:t>احد المواقف </a:t>
            </a:r>
            <a:r>
              <a:rPr lang="ar-EG" sz="2800" dirty="0" smtClean="0"/>
              <a:t>التي </a:t>
            </a:r>
            <a:r>
              <a:rPr lang="ar-EG" sz="2800" dirty="0" smtClean="0"/>
              <a:t>تستلزم </a:t>
            </a:r>
            <a:r>
              <a:rPr lang="ar-EG" sz="2800" dirty="0" smtClean="0"/>
              <a:t>إجراء </a:t>
            </a:r>
            <a:r>
              <a:rPr lang="ar-EG" sz="2800" dirty="0" smtClean="0"/>
              <a:t>عملية الجمع 406 + 8200</a:t>
            </a:r>
          </a:p>
          <a:p>
            <a:pPr algn="just"/>
            <a:r>
              <a:rPr lang="ar-EG" sz="2800" dirty="0" smtClean="0"/>
              <a:t>الشكل </a:t>
            </a:r>
            <a:r>
              <a:rPr lang="ar-EG" sz="2800" dirty="0" smtClean="0"/>
              <a:t>التالي </a:t>
            </a:r>
            <a:r>
              <a:rPr lang="ar-EG" sz="2800" dirty="0" smtClean="0"/>
              <a:t>يبين ما تبرع به حسن ومرقص لصالح احد </a:t>
            </a:r>
            <a:r>
              <a:rPr lang="ar-EG" sz="2800" dirty="0" smtClean="0"/>
              <a:t>الأعمال </a:t>
            </a:r>
            <a:r>
              <a:rPr lang="ar-EG" sz="2800" dirty="0" smtClean="0"/>
              <a:t>الخيرية اكتب كلاً من المبلغين ثم عبر عن </a:t>
            </a:r>
            <a:r>
              <a:rPr lang="ar-EG" sz="2800" dirty="0" smtClean="0"/>
              <a:t>إجمالي </a:t>
            </a:r>
            <a:r>
              <a:rPr lang="ar-EG" sz="2800" dirty="0" smtClean="0"/>
              <a:t>المبلغين باستخدام علامة الجمع ( + )</a:t>
            </a:r>
            <a:endParaRPr lang="ar-SA" sz="28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أداء تحريري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5400" dirty="0" smtClean="0"/>
              <a:t>ارسم هذه العلامات على </a:t>
            </a:r>
            <a:r>
              <a:rPr lang="ar-EG" sz="5400" dirty="0" smtClean="0"/>
              <a:t>المعداد</a:t>
            </a:r>
            <a:r>
              <a:rPr lang="ar-EG" sz="5400" dirty="0" smtClean="0"/>
              <a:t> واقرأ العدد ثم اجمعه على عدد أخر</a:t>
            </a:r>
          </a:p>
          <a:p>
            <a:pPr algn="ctr">
              <a:buNone/>
            </a:pPr>
            <a:r>
              <a:rPr lang="ar-EG" sz="5400" dirty="0" smtClean="0"/>
              <a:t>3264 + 4725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النشاط المصاحب 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/>
          </a:bodyPr>
          <a:lstStyle/>
          <a:p>
            <a:r>
              <a:rPr lang="ar-EG" sz="4000" b="1" dirty="0" smtClean="0"/>
              <a:t>اجمع </a:t>
            </a:r>
            <a:r>
              <a:rPr lang="ar-EG" sz="4000" b="1" dirty="0" smtClean="0"/>
              <a:t>ما يأتي :</a:t>
            </a:r>
          </a:p>
          <a:p>
            <a:pPr>
              <a:buNone/>
            </a:pPr>
            <a:endParaRPr lang="ar-EG" sz="4000" b="1" dirty="0" smtClean="0"/>
          </a:p>
          <a:p>
            <a:pPr>
              <a:buNone/>
            </a:pPr>
            <a:endParaRPr lang="ar-EG" sz="4000" b="1" dirty="0" smtClean="0"/>
          </a:p>
          <a:p>
            <a:pPr>
              <a:buNone/>
            </a:pPr>
            <a:endParaRPr lang="ar-EG" sz="4000" b="1" dirty="0" smtClean="0"/>
          </a:p>
          <a:p>
            <a:pPr>
              <a:buNone/>
            </a:pPr>
            <a:endParaRPr lang="ar-EG" sz="4000" b="1" dirty="0" smtClean="0"/>
          </a:p>
          <a:p>
            <a:pPr>
              <a:buNone/>
            </a:pPr>
            <a:r>
              <a:rPr lang="ar-EG" sz="4000" b="1" dirty="0" smtClean="0"/>
              <a:t>27665 + 38967 =</a:t>
            </a:r>
          </a:p>
          <a:p>
            <a:pPr>
              <a:buNone/>
            </a:pPr>
            <a:r>
              <a:rPr lang="ar-EG" sz="4000" b="1" dirty="0" smtClean="0"/>
              <a:t>69210 + 26428 = </a:t>
            </a:r>
            <a:endParaRPr lang="ar-SA" sz="4000" b="1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التقييم</a:t>
            </a:r>
            <a:endParaRPr lang="ar-SA" b="1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214414" y="2214554"/>
          <a:ext cx="6858048" cy="171451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33847"/>
                <a:gridCol w="2028363"/>
                <a:gridCol w="666814"/>
                <a:gridCol w="1143008"/>
                <a:gridCol w="1920915"/>
                <a:gridCol w="365101"/>
              </a:tblGrid>
              <a:tr h="947493">
                <a:tc rowSpan="2"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36854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28957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ar-SA" sz="2800" dirty="0"/>
                    </a:p>
                  </a:txBody>
                  <a:tcPr anchor="ctr">
                    <a:lnB w="38100" cmpd="sng">
                      <a:noFill/>
                    </a:lnB>
                    <a:noFill/>
                  </a:tcPr>
                </a:tc>
              </a:tr>
              <a:tr h="767019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49142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38100" cmpd="sng"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4000" b="1" dirty="0" smtClean="0">
                          <a:solidFill>
                            <a:sysClr val="windowText" lastClr="000000"/>
                          </a:solidFill>
                        </a:rPr>
                        <a:t>24892</a:t>
                      </a:r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</TotalTime>
  <Words>251</Words>
  <PresentationFormat>عرض على الشاشة (3:4)‏</PresentationFormat>
  <Paragraphs>47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ملتقى</vt:lpstr>
      <vt:lpstr>درس رياضيات </vt:lpstr>
      <vt:lpstr>الشريحة 2</vt:lpstr>
      <vt:lpstr>الشريحة 3</vt:lpstr>
      <vt:lpstr>الأهداف</vt:lpstr>
      <vt:lpstr>مصادر التعلم</vt:lpstr>
      <vt:lpstr>تنفيذ المهمة  أداء شفوي</vt:lpstr>
      <vt:lpstr>أداء تحريري</vt:lpstr>
      <vt:lpstr>النشاط المصاحب </vt:lpstr>
      <vt:lpstr>التقييم</vt:lpstr>
      <vt:lpstr>النشاط الإضافي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رياضيات </dc:title>
  <dc:creator>katron</dc:creator>
  <cp:lastModifiedBy>katron</cp:lastModifiedBy>
  <cp:revision>15</cp:revision>
  <dcterms:created xsi:type="dcterms:W3CDTF">2009-11-04T11:10:53Z</dcterms:created>
  <dcterms:modified xsi:type="dcterms:W3CDTF">2009-11-06T13:33:58Z</dcterms:modified>
</cp:coreProperties>
</file>